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9" r:id="rId10"/>
    <p:sldId id="265" r:id="rId11"/>
    <p:sldId id="281" r:id="rId12"/>
    <p:sldId id="270" r:id="rId13"/>
    <p:sldId id="276" r:id="rId14"/>
    <p:sldId id="266" r:id="rId15"/>
    <p:sldId id="267" r:id="rId16"/>
    <p:sldId id="268" r:id="rId17"/>
    <p:sldId id="277" r:id="rId18"/>
    <p:sldId id="269" r:id="rId19"/>
    <p:sldId id="271" r:id="rId20"/>
    <p:sldId id="272" r:id="rId21"/>
    <p:sldId id="278" r:id="rId22"/>
    <p:sldId id="273" r:id="rId23"/>
    <p:sldId id="274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8639D16-F9BB-46B7-A846-A488D0152A45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60918A-E163-4EB2-BC03-019155D107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A record is in Second Normal Form if it is in First Normal Form </a:t>
            </a:r>
            <a:r>
              <a:rPr lang="en-US" sz="2000" dirty="0" smtClean="0"/>
              <a:t>AND all </a:t>
            </a:r>
            <a:r>
              <a:rPr lang="en-US" sz="2000" dirty="0"/>
              <a:t>fields are </a:t>
            </a:r>
            <a:r>
              <a:rPr lang="en-US" sz="2000" b="1" dirty="0"/>
              <a:t>functionally dependent </a:t>
            </a:r>
            <a:r>
              <a:rPr lang="en-US" sz="2000" dirty="0"/>
              <a:t>on the </a:t>
            </a:r>
            <a:r>
              <a:rPr lang="en-US" sz="2000" b="1" u="sng" dirty="0"/>
              <a:t>entire</a:t>
            </a:r>
            <a:r>
              <a:rPr lang="en-US" sz="2000" dirty="0"/>
              <a:t> primary </a:t>
            </a:r>
            <a:r>
              <a:rPr lang="en-US" sz="2000" dirty="0" smtClean="0"/>
              <a:t>key. Since we still have a concatenated (composite) primary key, we still have a problem: </a:t>
            </a:r>
            <a:endParaRPr lang="en-US" sz="2000" dirty="0" smtClean="0"/>
          </a:p>
          <a:p>
            <a:pPr lvl="1"/>
            <a:r>
              <a:rPr lang="en-US" sz="1800" dirty="0" smtClean="0"/>
              <a:t>Some </a:t>
            </a:r>
            <a:r>
              <a:rPr lang="en-US" sz="1800" dirty="0" smtClean="0"/>
              <a:t>rows are dependent on </a:t>
            </a:r>
            <a:r>
              <a:rPr lang="en-US" sz="1800" dirty="0" smtClean="0"/>
              <a:t>{order number, order date, product number}, </a:t>
            </a:r>
            <a:r>
              <a:rPr lang="en-US" sz="1800" dirty="0" smtClean="0"/>
              <a:t>while other rows are only dependent on </a:t>
            </a:r>
            <a:r>
              <a:rPr lang="en-US" sz="1800" dirty="0" smtClean="0"/>
              <a:t>{order number}.(i.e. some rows only need part of the primary key to make it unique.)</a:t>
            </a:r>
            <a:endParaRPr lang="en-US" sz="1800" dirty="0" smtClean="0"/>
          </a:p>
          <a:p>
            <a:r>
              <a:rPr lang="en-US" sz="2000" dirty="0" smtClean="0"/>
              <a:t> </a:t>
            </a:r>
            <a:r>
              <a:rPr lang="en-US" sz="2000" dirty="0" smtClean="0"/>
              <a:t>The solution: 2nd </a:t>
            </a:r>
            <a:r>
              <a:rPr lang="en-US" sz="2000" dirty="0"/>
              <a:t>Normal </a:t>
            </a:r>
            <a:r>
              <a:rPr lang="en-US" sz="2000" dirty="0" smtClean="0"/>
              <a:t>form</a:t>
            </a:r>
          </a:p>
          <a:p>
            <a:pPr lvl="1"/>
            <a:r>
              <a:rPr lang="en-US" sz="2000" dirty="0" smtClean="0"/>
              <a:t>The best method is to use </a:t>
            </a:r>
            <a:r>
              <a:rPr lang="en-US" sz="2000" dirty="0" smtClean="0"/>
              <a:t>a single column surrogate key to uniquely identify each row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Now the entire primary key is used to make each row unique.</a:t>
            </a:r>
            <a:endParaRPr lang="en-US" sz="2000" dirty="0"/>
          </a:p>
          <a:p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Transitive Dependencies…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6763672"/>
              </p:ext>
            </p:extLst>
          </p:nvPr>
        </p:nvGraphicFramePr>
        <p:xfrm>
          <a:off x="533400" y="1066800"/>
          <a:ext cx="8077201" cy="430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95400"/>
                <a:gridCol w="1295400"/>
                <a:gridCol w="1143000"/>
                <a:gridCol w="1181432"/>
                <a:gridCol w="1100372"/>
                <a:gridCol w="1147197"/>
              </a:tblGrid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 smtClean="0">
                          <a:latin typeface="Calibri"/>
                          <a:ea typeface="Calibri"/>
                          <a:cs typeface="Times New Roman"/>
                        </a:rPr>
                        <a:t>ID</a:t>
                      </a:r>
                      <a:endParaRPr lang="en-US" sz="18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450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1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8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6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5486400"/>
            <a:ext cx="77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now in 2</a:t>
            </a:r>
            <a:r>
              <a:rPr lang="en-US" baseline="30000" dirty="0" smtClean="0"/>
              <a:t>nd</a:t>
            </a:r>
            <a:r>
              <a:rPr lang="en-US" dirty="0" smtClean="0"/>
              <a:t> Normal Form. However, </a:t>
            </a:r>
            <a:r>
              <a:rPr lang="en-US" dirty="0" smtClean="0"/>
              <a:t>Product-Name and price are </a:t>
            </a:r>
            <a:r>
              <a:rPr lang="en-US" dirty="0" smtClean="0"/>
              <a:t>still dependent on the line containing the order, so to learn about a product we must first find an order containing it. The solution: Third Normal Form. 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81000" y="762000"/>
            <a:ext cx="838200" cy="457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Normal Form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057400"/>
            <a:ext cx="8229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record design is in Third Normal Form if it is in Second Normal Form and no non-key field is functionally dependent upon another non-key </a:t>
            </a:r>
            <a:r>
              <a:rPr lang="en-US" sz="2800" dirty="0" smtClean="0"/>
              <a:t>field (i.e. no transitive dependencies).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“Every field is dependent on the key, the whole key, and nothing but the key” </a:t>
            </a:r>
            <a:endParaRPr lang="en-US" sz="2400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Revised ERD as we move to 3</a:t>
            </a:r>
            <a:r>
              <a:rPr lang="en-US" baseline="30000" dirty="0" smtClean="0"/>
              <a:t>rd</a:t>
            </a:r>
            <a:r>
              <a:rPr lang="en-US" dirty="0" smtClean="0"/>
              <a:t> Normal Form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95400" y="3429000"/>
            <a:ext cx="601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Order is unique.</a:t>
            </a:r>
          </a:p>
          <a:p>
            <a:r>
              <a:rPr lang="en-US" dirty="0" smtClean="0"/>
              <a:t>Each Product is unique.</a:t>
            </a:r>
          </a:p>
          <a:p>
            <a:endParaRPr lang="en-US" dirty="0" smtClean="0"/>
          </a:p>
          <a:p>
            <a:r>
              <a:rPr lang="en-US" dirty="0" smtClean="0"/>
              <a:t>One Order may contain many line items, with the Product ordered and the quantity.</a:t>
            </a:r>
          </a:p>
          <a:p>
            <a:endParaRPr lang="en-US" dirty="0" smtClean="0"/>
          </a:p>
          <a:p>
            <a:r>
              <a:rPr lang="en-US" dirty="0" smtClean="0"/>
              <a:t>Therefore, for any Product that is Ordered, the Quantity Ordered is part of the “contains” relationship.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892" y="1676399"/>
            <a:ext cx="5935708" cy="162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Order Table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55293454"/>
              </p:ext>
            </p:extLst>
          </p:nvPr>
        </p:nvGraphicFramePr>
        <p:xfrm>
          <a:off x="1600200" y="1447800"/>
          <a:ext cx="52832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641600"/>
              </a:tblGrid>
              <a:tr h="98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</a:tr>
              <a:tr h="665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  <a:tr h="609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0" y="5257800"/>
            <a:ext cx="563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Order Date is functionally dependent on Order-Num, which uniquely identifies the row.</a:t>
            </a:r>
          </a:p>
          <a:p>
            <a:endParaRPr lang="en-US" dirty="0" smtClean="0"/>
          </a:p>
          <a:p>
            <a:r>
              <a:rPr lang="en-US" dirty="0" smtClean="0"/>
              <a:t>One Order can have many items – which are now in their own table.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Table for Products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02844580"/>
              </p:ext>
            </p:extLst>
          </p:nvPr>
        </p:nvGraphicFramePr>
        <p:xfrm>
          <a:off x="1247775" y="1371600"/>
          <a:ext cx="634365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/>
                <a:gridCol w="2114550"/>
                <a:gridCol w="2114550"/>
              </a:tblGrid>
              <a:tr h="12001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7810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762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</a:txBody>
                  <a:tcPr marL="68580" marR="68580" marT="0" marB="0"/>
                </a:tc>
              </a:tr>
              <a:tr h="685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51054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Product-Num uniquely identifies each row.</a:t>
            </a:r>
          </a:p>
          <a:p>
            <a:r>
              <a:rPr lang="en-US" dirty="0" smtClean="0"/>
              <a:t>Products can now exist without having to be ordered.</a:t>
            </a:r>
          </a:p>
          <a:p>
            <a:endParaRPr lang="en-US" dirty="0"/>
          </a:p>
          <a:p>
            <a:r>
              <a:rPr lang="en-US" dirty="0" smtClean="0"/>
              <a:t>A Product can appear on many Orders, which are now in their own table.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Table to LINK Orders and Products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81504693"/>
              </p:ext>
            </p:extLst>
          </p:nvPr>
        </p:nvGraphicFramePr>
        <p:xfrm>
          <a:off x="457200" y="1219196"/>
          <a:ext cx="6229350" cy="524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6450"/>
                <a:gridCol w="2076450"/>
                <a:gridCol w="2076450"/>
              </a:tblGrid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u="sng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  <a:endParaRPr lang="en-US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NUM_ORD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</a:tr>
              <a:tr h="5503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34200" y="1564481"/>
            <a:ext cx="1828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columns</a:t>
            </a:r>
          </a:p>
          <a:p>
            <a:r>
              <a:rPr lang="en-US" dirty="0" smtClean="0"/>
              <a:t>{Order-</a:t>
            </a:r>
            <a:r>
              <a:rPr lang="en-US" dirty="0" err="1" smtClean="0"/>
              <a:t>Num</a:t>
            </a:r>
            <a:r>
              <a:rPr lang="en-US" dirty="0" smtClean="0"/>
              <a:t>, Product-</a:t>
            </a:r>
            <a:r>
              <a:rPr lang="en-US" dirty="0" err="1" smtClean="0"/>
              <a:t>Num</a:t>
            </a:r>
            <a:r>
              <a:rPr lang="en-US" dirty="0" smtClean="0"/>
              <a:t>} form a Concatenated Key.</a:t>
            </a:r>
          </a:p>
          <a:p>
            <a:endParaRPr lang="en-US" dirty="0"/>
          </a:p>
          <a:p>
            <a:r>
              <a:rPr lang="en-US" dirty="0" err="1" smtClean="0"/>
              <a:t>Num-ord</a:t>
            </a:r>
            <a:r>
              <a:rPr lang="en-US" dirty="0" smtClean="0"/>
              <a:t> is functionally dependent to the specific order-</a:t>
            </a:r>
            <a:r>
              <a:rPr lang="en-US" dirty="0" err="1" smtClean="0"/>
              <a:t>num</a:t>
            </a:r>
            <a:r>
              <a:rPr lang="en-US" dirty="0" smtClean="0"/>
              <a:t> and product-num.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52400" y="1066800"/>
            <a:ext cx="4267200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Tale of Two ERDs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4495800"/>
            <a:ext cx="8016241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676399"/>
            <a:ext cx="6629400" cy="201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Affairs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design is looking good.</a:t>
            </a:r>
          </a:p>
          <a:p>
            <a:r>
              <a:rPr lang="en-US" dirty="0" smtClean="0"/>
              <a:t>But – we still don’t know who the customer is!</a:t>
            </a:r>
          </a:p>
          <a:p>
            <a:r>
              <a:rPr lang="en-US" dirty="0" smtClean="0"/>
              <a:t>So there is still the potential for problems and one</a:t>
            </a:r>
            <a:br>
              <a:rPr lang="en-US" dirty="0" smtClean="0"/>
            </a:br>
            <a:r>
              <a:rPr lang="en-US" dirty="0" err="1" smtClean="0"/>
              <a:t>one</a:t>
            </a:r>
            <a:r>
              <a:rPr lang="en-US" dirty="0" smtClean="0"/>
              <a:t> more pass must be made through the design</a:t>
            </a:r>
            <a:br>
              <a:rPr lang="en-US" dirty="0" smtClean="0"/>
            </a:br>
            <a:r>
              <a:rPr lang="en-US" dirty="0" err="1" smtClean="0"/>
              <a:t>design</a:t>
            </a:r>
            <a:r>
              <a:rPr lang="en-US" dirty="0" smtClean="0"/>
              <a:t> to make sure it is efficient, flexible and</a:t>
            </a:r>
            <a:br>
              <a:rPr lang="en-US" dirty="0" smtClean="0"/>
            </a:br>
            <a:r>
              <a:rPr lang="en-US" dirty="0" err="1" smtClean="0"/>
              <a:t>and</a:t>
            </a:r>
            <a:r>
              <a:rPr lang="en-US" dirty="0" smtClean="0"/>
              <a:t> does not contain redundancy.</a:t>
            </a:r>
          </a:p>
          <a:p>
            <a:r>
              <a:rPr lang="en-US" dirty="0" smtClean="0"/>
              <a:t>Now we add the Customer table.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Record Design to Consider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95573020"/>
              </p:ext>
            </p:extLst>
          </p:nvPr>
        </p:nvGraphicFramePr>
        <p:xfrm>
          <a:off x="1981200" y="1447800"/>
          <a:ext cx="484632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5440"/>
                <a:gridCol w="1615440"/>
                <a:gridCol w="1615440"/>
              </a:tblGrid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CUST-NAME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Sally Sellsalot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Fred Finkelstein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Bill Smith</a:t>
                      </a: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Gary Gruesome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5800" y="525780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Problem:</a:t>
            </a:r>
            <a:r>
              <a:rPr lang="en-US" dirty="0" smtClean="0"/>
              <a:t> CUST-NAME is not dependent on the primary key, ORDER-NUM.</a:t>
            </a:r>
          </a:p>
          <a:p>
            <a:endParaRPr lang="en-US" dirty="0" smtClean="0"/>
          </a:p>
          <a:p>
            <a:r>
              <a:rPr lang="en-US" b="1" dirty="0" smtClean="0"/>
              <a:t>Solution:</a:t>
            </a:r>
            <a:r>
              <a:rPr lang="en-US" dirty="0" smtClean="0"/>
              <a:t> Create a new table with it’s own primary key and move the dependent fields to that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set of records (database) is said to be in Normal Form when it is efficient, flexible and free of redundancy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in Third Normal Form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78409062"/>
              </p:ext>
            </p:extLst>
          </p:nvPr>
        </p:nvGraphicFramePr>
        <p:xfrm>
          <a:off x="2057400" y="1397000"/>
          <a:ext cx="4572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>
                          <a:latin typeface="Calibri"/>
                          <a:ea typeface="Calibri"/>
                          <a:cs typeface="Times New Roman"/>
                        </a:rPr>
                        <a:t>ORDER-NUM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CUST-NUM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1645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1407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1706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38930339"/>
              </p:ext>
            </p:extLst>
          </p:nvPr>
        </p:nvGraphicFramePr>
        <p:xfrm>
          <a:off x="2260600" y="4495800"/>
          <a:ext cx="406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sng" dirty="0" smtClean="0">
                          <a:latin typeface="Calibri"/>
                          <a:ea typeface="Calibri"/>
                          <a:cs typeface="Times New Roman"/>
                        </a:rPr>
                        <a:t>CUST-NUM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CUST-NAME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Bill Smith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1402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Sally Sellsalot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1645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Fred Finkelstein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1706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Gary Gruesome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3544669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New Table: Customer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ERD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105024"/>
            <a:ext cx="6940436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is no redundancy.</a:t>
            </a:r>
          </a:p>
          <a:p>
            <a:r>
              <a:rPr lang="en-US" dirty="0" smtClean="0"/>
              <a:t>All of the data we need can be found by using a key / foreign key relationship.</a:t>
            </a:r>
          </a:p>
          <a:p>
            <a:r>
              <a:rPr lang="en-US" dirty="0" smtClean="0"/>
              <a:t>CUST-NUM is the primary key in Customer and a foreign key in ORDER.</a:t>
            </a:r>
          </a:p>
          <a:p>
            <a:r>
              <a:rPr lang="en-US" dirty="0" smtClean="0"/>
              <a:t>It can be used to get the CUST-NAME for each order in the ORDER table.</a:t>
            </a:r>
          </a:p>
          <a:p>
            <a:r>
              <a:rPr lang="en-US" dirty="0" smtClean="0"/>
              <a:t>The design is flexible.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Candidate: </a:t>
            </a:r>
            <a:r>
              <a:rPr lang="en-US" sz="2800" dirty="0" smtClean="0"/>
              <a:t>Can be used to uniquely identify a row.</a:t>
            </a:r>
          </a:p>
          <a:p>
            <a:r>
              <a:rPr lang="en-US" sz="2800" b="1" dirty="0" smtClean="0"/>
              <a:t>Primary: </a:t>
            </a:r>
            <a:r>
              <a:rPr lang="en-US" sz="2800" dirty="0" smtClean="0"/>
              <a:t>The key that is actually used to uniquely identify a row. Must also be a Candidate key.</a:t>
            </a:r>
          </a:p>
          <a:p>
            <a:r>
              <a:rPr lang="en-US" sz="2800" b="1" dirty="0" smtClean="0"/>
              <a:t>Concatenated: </a:t>
            </a:r>
            <a:r>
              <a:rPr lang="en-US" sz="2800" dirty="0" smtClean="0"/>
              <a:t>2 or more columns combined to form the Candidate key. (aka ‘composite key’)</a:t>
            </a:r>
          </a:p>
          <a:p>
            <a:r>
              <a:rPr lang="en-US" sz="2800" b="1" dirty="0" smtClean="0"/>
              <a:t>Foreign: </a:t>
            </a:r>
            <a:r>
              <a:rPr lang="en-US" sz="2800" dirty="0" smtClean="0"/>
              <a:t>Reference in one table to the Primary key in another table. </a:t>
            </a:r>
          </a:p>
          <a:p>
            <a:r>
              <a:rPr lang="en-US" sz="2800" b="1" dirty="0" smtClean="0"/>
              <a:t>Surrogate: </a:t>
            </a:r>
            <a:r>
              <a:rPr lang="en-US" sz="2800" dirty="0" smtClean="0"/>
              <a:t>Any key is also be a surrogate key if the value has no semantic meaning. Example: </a:t>
            </a:r>
            <a:r>
              <a:rPr lang="en-US" sz="2800" i="1" dirty="0" smtClean="0"/>
              <a:t>Name</a:t>
            </a:r>
            <a:r>
              <a:rPr lang="en-US" sz="2800" dirty="0" smtClean="0"/>
              <a:t> can be a Primary key but has a semantic meaning, whereas an ID number has no semantic meaning.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29960216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Class Activity: Design Tables &amp; Relationships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706447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04676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Normalization changes the design such that it eliminates the possibility of Insert, Update and Delete anomalies.</a:t>
            </a:r>
          </a:p>
          <a:p>
            <a:r>
              <a:rPr lang="en-US" dirty="0" smtClean="0"/>
              <a:t>The record / database design is iteratively reviewed and modified using a set of predetermined criteria to ensure that normalization has been accomplished</a:t>
            </a:r>
          </a:p>
          <a:p>
            <a:r>
              <a:rPr lang="en-US" dirty="0" smtClean="0"/>
              <a:t>One-to-many relationships must be in at least 3</a:t>
            </a:r>
            <a:r>
              <a:rPr lang="en-US" baseline="30000" dirty="0" smtClean="0"/>
              <a:t>rd</a:t>
            </a:r>
            <a:r>
              <a:rPr lang="en-US" dirty="0" smtClean="0"/>
              <a:t> Normal Form.</a:t>
            </a:r>
          </a:p>
          <a:p>
            <a:r>
              <a:rPr lang="en-US" dirty="0" smtClean="0"/>
              <a:t>Many-to-Many relationships need to be in at least 4</a:t>
            </a:r>
            <a:r>
              <a:rPr lang="en-US" baseline="30000" dirty="0" smtClean="0"/>
              <a:t>th</a:t>
            </a:r>
            <a:r>
              <a:rPr lang="en-US" dirty="0" smtClean="0"/>
              <a:t> Normal Form.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Un-normalized Record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A design that is not flexible, efficient or contains redundancy, which in turns leads to possible anomalies. For example, consider the following table design:</a:t>
            </a:r>
          </a:p>
          <a:p>
            <a:pPr>
              <a:buNone/>
            </a:pPr>
            <a:r>
              <a:rPr lang="en-US" dirty="0" smtClean="0"/>
              <a:t>ORDER(</a:t>
            </a:r>
            <a:r>
              <a:rPr lang="en-US" u="sng" dirty="0" smtClean="0"/>
              <a:t>ORDER-NUM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    ORDER-DATE,</a:t>
            </a:r>
            <a:br>
              <a:rPr lang="en-US" dirty="0" smtClean="0"/>
            </a:br>
            <a:r>
              <a:rPr lang="en-US" dirty="0" smtClean="0"/>
              <a:t>   	    PRODUCT-NUM,</a:t>
            </a:r>
            <a:br>
              <a:rPr lang="en-US" dirty="0" smtClean="0"/>
            </a:br>
            <a:r>
              <a:rPr lang="en-US" dirty="0" smtClean="0"/>
              <a:t>	    PRODUCT-NAME,</a:t>
            </a:r>
            <a:br>
              <a:rPr lang="en-US" dirty="0" smtClean="0"/>
            </a:br>
            <a:r>
              <a:rPr lang="en-US" dirty="0" smtClean="0"/>
              <a:t>	    NUM-ORD,</a:t>
            </a:r>
            <a:br>
              <a:rPr lang="en-US" dirty="0" smtClean="0"/>
            </a:br>
            <a:r>
              <a:rPr lang="en-US" dirty="0" smtClean="0"/>
              <a:t>	    UNIT-PRICE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/>
          <a:lstStyle/>
          <a:p>
            <a:r>
              <a:rPr lang="en-US" dirty="0" smtClean="0"/>
              <a:t>A Set of Un-normalized Records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6002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40226" y="1143000"/>
          <a:ext cx="7184574" cy="358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374"/>
                <a:gridCol w="1001484"/>
                <a:gridCol w="1197429"/>
                <a:gridCol w="1197429"/>
                <a:gridCol w="1197429"/>
                <a:gridCol w="1197429"/>
              </a:tblGrid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UNIT-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PRICE</a:t>
                      </a:r>
                    </a:p>
                  </a:txBody>
                  <a:tcPr marL="68580" marR="68580" marT="0" marB="0"/>
                </a:tc>
              </a:tr>
              <a:tr h="6306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98357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65571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4724400"/>
            <a:ext cx="8229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Problem: </a:t>
            </a:r>
            <a:r>
              <a:rPr lang="en-US" sz="2400" dirty="0" smtClean="0"/>
              <a:t>The PRODUCT-NAME and UNIT-PRICE are not dependent on the order number (transitive dependency), and some fields</a:t>
            </a:r>
          </a:p>
          <a:p>
            <a:r>
              <a:rPr lang="en-US" sz="2400" dirty="0" smtClean="0"/>
              <a:t>are NOT atomic.</a:t>
            </a:r>
          </a:p>
          <a:p>
            <a:r>
              <a:rPr lang="en-US" sz="2400" b="1" dirty="0" smtClean="0"/>
              <a:t>Solution: </a:t>
            </a:r>
            <a:r>
              <a:rPr lang="en-US" sz="2400" dirty="0" smtClean="0"/>
              <a:t>First, put the record into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Normal Form.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Normal Form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1600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800" dirty="0"/>
              <a:t>Each attribute has only atomic values, and the values of each attribute contains only a single value from that domain.</a:t>
            </a:r>
            <a:endParaRPr lang="en-US" sz="2800" dirty="0" smtClean="0"/>
          </a:p>
          <a:p>
            <a:endParaRPr lang="en-US" sz="2800" dirty="0" smtClean="0"/>
          </a:p>
          <a:p>
            <a:pPr lvl="0"/>
            <a:r>
              <a:rPr lang="en-US" sz="2800" dirty="0" smtClean="0"/>
              <a:t>There are no repeating </a:t>
            </a:r>
            <a:r>
              <a:rPr lang="en-US" sz="2800" dirty="0" smtClean="0"/>
              <a:t>groups.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All attributes are dependent on the primary </a:t>
            </a:r>
            <a:r>
              <a:rPr lang="en-US" sz="2800" dirty="0" smtClean="0"/>
              <a:t>key. (i.e. the Primary Key can uniquely identify each column.)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Records in First Normal Form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6763672"/>
              </p:ext>
            </p:extLst>
          </p:nvPr>
        </p:nvGraphicFramePr>
        <p:xfrm>
          <a:off x="762000" y="1371601"/>
          <a:ext cx="7467600" cy="430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371600"/>
                <a:gridCol w="1219200"/>
                <a:gridCol w="1143000"/>
                <a:gridCol w="1193800"/>
                <a:gridCol w="1244600"/>
              </a:tblGrid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450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1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8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6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have eliminated “repeating groups”</a:t>
            </a:r>
          </a:p>
          <a:p>
            <a:r>
              <a:rPr lang="en-US" dirty="0" smtClean="0"/>
              <a:t>There are still problems</a:t>
            </a:r>
          </a:p>
          <a:p>
            <a:pPr lvl="1"/>
            <a:r>
              <a:rPr lang="en-US" dirty="0" smtClean="0"/>
              <a:t>If we want to add a product we would need to create a dummy order to introduce it</a:t>
            </a:r>
            <a:br>
              <a:rPr lang="en-US" dirty="0" smtClean="0"/>
            </a:br>
            <a:r>
              <a:rPr lang="en-US" dirty="0" smtClean="0"/>
              <a:t>(Insertion Anomaly)</a:t>
            </a:r>
          </a:p>
          <a:p>
            <a:pPr lvl="1"/>
            <a:r>
              <a:rPr lang="en-US" dirty="0" smtClean="0"/>
              <a:t>If we want to change the price for a product we would have to locate every order that includes that product and change the price in every one.</a:t>
            </a:r>
            <a:br>
              <a:rPr lang="en-US" dirty="0" smtClean="0"/>
            </a:br>
            <a:r>
              <a:rPr lang="en-US" dirty="0" smtClean="0"/>
              <a:t>(Update Anomaly)</a:t>
            </a:r>
          </a:p>
          <a:p>
            <a:pPr lvl="1"/>
            <a:r>
              <a:rPr lang="en-US" dirty="0" smtClean="0"/>
              <a:t>If we delete an order, we may also delete the only copy of the item as well! (Delete Anomaly)</a:t>
            </a:r>
          </a:p>
          <a:p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Second Normal Form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>
            <a:normAutofit/>
          </a:bodyPr>
          <a:lstStyle/>
          <a:p>
            <a:r>
              <a:rPr lang="en-US" dirty="0" smtClean="0"/>
              <a:t>Partial Dependencies…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6763672"/>
              </p:ext>
            </p:extLst>
          </p:nvPr>
        </p:nvGraphicFramePr>
        <p:xfrm>
          <a:off x="762000" y="1371601"/>
          <a:ext cx="7467600" cy="430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371600"/>
                <a:gridCol w="1219200"/>
                <a:gridCol w="1143000"/>
                <a:gridCol w="1193800"/>
                <a:gridCol w="1244600"/>
              </a:tblGrid>
              <a:tr h="9207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Order-Number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ORDER-DATE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sng" dirty="0">
                          <a:latin typeface="Calibri"/>
                          <a:ea typeface="Calibri"/>
                          <a:cs typeface="Times New Roman"/>
                        </a:rPr>
                        <a:t>PRODUCT-NUM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PRODUCT-NAME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NUM-ORD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UNIT-PRICE</a:t>
                      </a:r>
                    </a:p>
                  </a:txBody>
                  <a:tcPr marL="68580" marR="68580" marT="0" marB="0"/>
                </a:tc>
              </a:tr>
              <a:tr h="4508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00001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10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1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406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Thingie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14.99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80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76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Dodad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15.49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00004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10/3/2010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Widget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2.97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09600" y="2590800"/>
            <a:ext cx="35814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57912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row 2, it takes 3 concatenated fields to uniquely identify the row. However, for row 1 it only takes the Order-Number!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33400" y="2209800"/>
            <a:ext cx="12192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315</TotalTime>
  <Words>1247</Words>
  <Application>Microsoft Office PowerPoint</Application>
  <PresentationFormat>On-screen Show (4:3)</PresentationFormat>
  <Paragraphs>401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Equity</vt:lpstr>
      <vt:lpstr>Normalization</vt:lpstr>
      <vt:lpstr>Normal Form</vt:lpstr>
      <vt:lpstr>Normalization</vt:lpstr>
      <vt:lpstr>An Un-normalized Record Design</vt:lpstr>
      <vt:lpstr>A Set of Un-normalized Records</vt:lpstr>
      <vt:lpstr>First Normal Form</vt:lpstr>
      <vt:lpstr>The Records in First Normal Form</vt:lpstr>
      <vt:lpstr>Progress!</vt:lpstr>
      <vt:lpstr>Partial Dependencies…</vt:lpstr>
      <vt:lpstr>Second Normal Form</vt:lpstr>
      <vt:lpstr>Transitive Dependencies…</vt:lpstr>
      <vt:lpstr>Third Normal Form</vt:lpstr>
      <vt:lpstr>Revised ERD as we move to 3rd Normal Form</vt:lpstr>
      <vt:lpstr>New Order Table</vt:lpstr>
      <vt:lpstr>New Table for Products</vt:lpstr>
      <vt:lpstr>A Table to LINK Orders and Products</vt:lpstr>
      <vt:lpstr>A Tale of Two ERDs</vt:lpstr>
      <vt:lpstr>State of Affairs</vt:lpstr>
      <vt:lpstr>A New Record Design to Consider</vt:lpstr>
      <vt:lpstr>ORDER in Third Normal Form</vt:lpstr>
      <vt:lpstr>Revised ERD</vt:lpstr>
      <vt:lpstr>The End Result</vt:lpstr>
      <vt:lpstr>Types of Keys</vt:lpstr>
      <vt:lpstr>In Class Activity: Design Tables &amp; Relationships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Normalization</dc:title>
  <dc:creator>charliem</dc:creator>
  <cp:lastModifiedBy>John</cp:lastModifiedBy>
  <cp:revision>29</cp:revision>
  <dcterms:created xsi:type="dcterms:W3CDTF">2010-10-05T20:54:30Z</dcterms:created>
  <dcterms:modified xsi:type="dcterms:W3CDTF">2014-08-17T12:43:07Z</dcterms:modified>
</cp:coreProperties>
</file>